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5" r:id="rId4"/>
    <p:sldId id="264" r:id="rId5"/>
    <p:sldId id="268" r:id="rId6"/>
    <p:sldId id="269" r:id="rId7"/>
    <p:sldId id="270" r:id="rId8"/>
    <p:sldId id="271" r:id="rId9"/>
    <p:sldId id="276" r:id="rId10"/>
    <p:sldId id="259" r:id="rId11"/>
    <p:sldId id="272" r:id="rId12"/>
    <p:sldId id="274" r:id="rId13"/>
    <p:sldId id="275" r:id="rId14"/>
    <p:sldId id="277" r:id="rId15"/>
    <p:sldId id="278" r:id="rId16"/>
    <p:sldId id="280" r:id="rId17"/>
    <p:sldId id="281" r:id="rId18"/>
    <p:sldId id="282" r:id="rId19"/>
    <p:sldId id="273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5:39.59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659 185 24575,'-19'0'0,"-9"0"0,-13 0 0,-14-7 0,-4 0 0,-2 3 0,7-4 0,6 2 0,24 6 0,6 0 0,5 0 0,-4 0 0,1 0 0,-3 0 0,-2 0 0,9 10 0,-8-7 0,11 8 0,-12-3 0,13 3 0,-10 0 0,15 5 0,-14-15 0,15 14 0,-16-2 0,16 8 0,-20 3 0,19-4 0,-8 1 0,11-4 0,0 13 0,0-6 0,0 8 0,0-9 0,11 22 0,4-15 0,-2 12 0,8-28 0,-10 2 0,0-3 0,8 9 0,-5-9 0,-2 9 0,10-8 0,-8 0 0,0 8 0,9-8 0,-8 0 0,0 8 0,9-7 0,-10 0 0,14 9 0,26 6 0,-17 4 0,37 12 0,-38-28 0,11 11 0,1-26 0,-14 23 0,14-23 0,-17 10 0,-2-1 0,1-9 0,-4 9 0,2-12 0,12 0 0,8 0 0,-2 0 0,13 0 0,-25 0 0,9 0 0,-17 0 0,-3 0 0,-2 0 0,0 0 0,-2 0 0,-1 0 0,0 0 0,11 0 0,-4 0 0,21 0 0,-1 0 0,-1 0 0,18 0 0,-11 0 0,19 17 0,0-13 0,19 12 0,-29-16 0,5 0 0,-33 0 0,-6 0 0,3 13 0,14-10 0,-11 10 0,11-13 0,-20 0 0,0 0 0,5 0 0,-4 0 0,21 0 0,-18 0 0,22 0 0,-19 0 0,23 0 0,-23 0 0,29 0 0,-10 0 0,1 0 0,-3 0 0,-3 0 0,-9-14 0,44 11 0,-20-12 0,12 15 0,-19 0 0,-17 0 0,-1-14 0,17 10 0,4-10 0,17 14 0,-15 0 0,-6 0 0,-16-16 0,-3 12 0,16-12 0,4 16 0,-2-14 0,17 11 0,-30-11 0,29 14 0,-26-16 0,27 12 0,-10-28 0,-3 28 0,-3-28 0,-19 28 0,-2-11 0,-1 1 0,0-2 0,-1-1 0,15-23 0,-24 21 0,18-10 0,-21 3 0,-1 5 0,-2-7 0,-13-2 0,0 7 0,0 0 0,0 1 0,0 0 0,0 1 0,0 1 0,0 0 0,-9 1 0,7 1 0,-16-3 0,15 0 0,-18-2 0,-7-23 0,10 17 0,-15-16 0,21 24 0,-9 0 0,-16-4 0,8-1 0,-29-5 0,22 0 0,-31-5 0,28 1 0,-8 15 0,16 3 0,18 11 0,-7 4 0,9-5 0,-9 7 0,0 0 0,-14 0 0,10 0 0,-11 0 0,11 0 0,0 0 0,0 0 0,-12 0 0,7 0 0,-22 0 0,20 0 0,-22 0 0,25 0 0,-9 0 0,12 0 0,-13 0 0,8 0 0,-10 0 0,15 0 0,-1 0 0,4 0 0,-17 0 0,13 0 0,-10 0 0,16 0 0,1 0 0,-2 0 0,-13 0 0,8 0 0,-24 0 0,4 0 0,0 0 0,-15 15 0,11-11 0,-4 11 0,-12-15 0,32 0 0,-13 0 0,22 0 0,-18 15 0,-3-12 0,5 11 0,4-14 0,21 0 0,-3 10 0,-3-7 0,-14 6 0,9-9 0,-11 0 0,2 0 0,8 0 0,-24 0 0,24 0 0,-27 0 0,23 0 0,-23 0 0,21 0 0,-26 0 0,6 0 0,3 0 0,3 0 0,6 0 0,-8 0 0,-16 0 0,12 0 0,3 0 0,18 0 0,7 0 0,1 0 0,8 0 0,1 0 0,-2 0 0,2 0 0,0 0 0,-1 0 0,5 0 0,-7 0 0,7 0 0,-7 8 0,2-6 0,0 5 0,-2-7 0,3 0 0,-2 0 0,-7 0 0,-7 10 0,6-7 0,0 7 0,17-10 0,2 0 0,-3 0 0,3 0 0,-14 0 0,13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5:48.6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1855 145 24575,'-52'0'0,"-46"0"0,7 0 0,23 0 0,1 0 0,-9 0 0,-15-18 0,14 13 0,-4-13 0,16 18 0,4 0 0,-2 0 0,16 0 0,-15-19 0,4 15 0,13-15 0,-28 19 0,15 0 0,0 0 0,-11 0 0,29 0 0,-12 0 0,17 0 0,-16 0 0,13 0 0,-7 0 0,14 12 0,6 3 0,-3 0 0,-1 11 0,-1-9 0,-2 14 0,15-4 0,2 1 0,3 8 0,9-8 0,-9 10 0,12 2 0,0-10 0,0 9 0,0-17 0,0 0 0,24-12 0,-7 10 0,18-17 0,-12 18 0,-3-19 0,14 8 0,-12-10 0,11 9 0,-15-7 0,2 6 0,17-8 0,-14 0 0,12 0 0,-15 11 0,0-9 0,3 9 0,2 0 0,-2-8 0,-1 9 0,-1-3 0,-4-7 0,2 16 0,17-3 0,6-2 0,-1 0 0,-2-3 0,-19-7 0,2 7 0,-1-10 0,-1 0 0,2 10 0,-1-7 0,1 7 0,0-10 0,2 0 0,12 0 0,6 0 0,19 0 0,-15 0 0,2 0 0,-20 0 0,2 0 0,-2 0 0,-6 0 0,-2 0 0,-5 8 0,-1-6 0,2 5 0,9-7 0,5 0 0,2 0 0,0 0 0,-7 0 0,1 13 0,14-9 0,-7 8 0,25-12 0,-25 0 0,12 0 0,-18 0 0,13 0 0,-9 0 0,28 0 0,-24 16 0,32-12 0,-28 11 0,27-15 0,-10 0 0,0 0 0,-9 0 0,-17 0 0,-3 0 0,13 0 0,-7 0 0,24 0 0,-22 0 0,25 0 0,-6 0 0,-1 16 0,16-12 0,-30 12 0,11-16 0,-19 0 0,-6 0 0,-2 0 0,-4 0 0,15 0 0,-10 0 0,26 0 0,-7 0 0,20 0 0,20 0 0,9 0 0,-2 0 0,-17 0 0,-5 0 0,-27 0 0,27 0 0,-11 0 0,-1 0 0,13 0 0,-13 0 0,17 0 0,-17-16 0,13 12 0,-29-12 0,29 16 0,-29 0 0,12 0 0,-19 0 0,-1 0 0,10 0 0,-10 0 0,28-16 0,-27 13 0,12-13 0,-19 16 0,0 0 0,-1 0 0,0 0 0,0 0 0,-1-10 0,1 7 0,1-21 0,-2 21 0,2-21 0,-2 10 0,2 0 0,-11-7 0,8 8 0,-8-11 0,12-15 0,-12 6 0,-2-8 0,-13 14 0,0 2 0,0-1 0,0-12 0,0 9 0,0-27 0,-12 38 0,9-22 0,-10 26 0,1-12 0,-4-1 0,-27-2 0,8-3 0,-7 15 0,-2-12 0,0 26 0,-37-26 0,25 25 0,-29-28 0,12 28 0,13-12 0,-9 16 0,40 0 0,0 0 0,-5 0 0,-5 0 0,3 0 0,1 0 0,14 0 0,-3 11 0,-13-8 0,-8 22 0,-18-22 0,12 11 0,6-14 0,17 10 0,7-8 0,-2 8 0,3-10 0,-76 9 0,57 4 0,-19-7 0,3 0 0,24 4 0,-26-10 0,4 0 0,4 0 0,-16 15 0,30-12 0,-10 11 0,15-14 0,-14 0 0,-4 15 0,-1-11 0,-11 11 0,32-15 0,-24 0 0,31 0 0,-13 0 0,16 9 0,3-6 0,-2 6 0,5-9 0,-4 0 0,-2 0 0,0 0 0,0 0 0,3 0 0,2 0 0,-1 0 0,-1 0 0,-2 0 0,-2 0 0,-1 0 0,1 0 0,-2 0 0,2 0 0,-1 0 0,4 0 0,-2 0 0,4 0 0,-3 0 0,1 0 0,2 0 0,-2 0 0,-7 0 0,3 0 0,-3 0 0,6-7 0,7 6 0,-4-6 0,-12 7 0,8 0 0,-8 0 0,1 0 0,6 0 0,-22-11 0,17 9 0,-3-9 0,12 11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17997-341C-3349-95F1-91C160107FDC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7C3AB-1F7D-B14D-B85E-1077016E9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0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79ad499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79ad499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also </a:t>
            </a:r>
            <a:r>
              <a:rPr lang="en-US" err="1"/>
              <a:t>pthread_cond_broadcast</a:t>
            </a:r>
            <a:endParaRPr lang="en-US"/>
          </a:p>
          <a:p>
            <a:endParaRPr lang="en-US"/>
          </a:p>
          <a:p>
            <a:r>
              <a:rPr lang="en-US"/>
              <a:t>undefined behavior results if you call without a locked mutex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427DE-BE30-2146-AED3-D872B7A7F2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if should be changed to a while eventually, but it doesn’t matter in this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427DE-BE30-2146-AED3-D872B7A7F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8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4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65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6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0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8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24BBA-C96A-1B44-8D91-6AF1EF336771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cs.wisc.edu/~remzi/OSTEP/threads-locks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480C-D957-A648-846E-3606AF378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CSSE332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36B89-9F61-0A4D-8B04-65C3372E3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Mutexes and Condition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1A670-6D2A-C645-8518-EFC8EDAAAED6}"/>
              </a:ext>
            </a:extLst>
          </p:cNvPr>
          <p:cNvSpPr txBox="1"/>
          <p:nvPr/>
        </p:nvSpPr>
        <p:spPr>
          <a:xfrm>
            <a:off x="6863425" y="6351373"/>
            <a:ext cx="532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slides are partially adapted from Dr. Peter </a:t>
            </a:r>
            <a:r>
              <a:rPr lang="en-US" dirty="0" err="1"/>
              <a:t>Bui@ND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9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Condition Variable: </a:t>
            </a:r>
            <a:r>
              <a:rPr lang="en" dirty="0">
                <a:solidFill>
                  <a:srgbClr val="DCB439"/>
                </a:solidFill>
              </a:rPr>
              <a:t>Overview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229600" cy="49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</a:t>
            </a:r>
            <a:r>
              <a:rPr lang="en" b="1" dirty="0">
                <a:solidFill>
                  <a:srgbClr val="999623"/>
                </a:solidFill>
              </a:rPr>
              <a:t>condition variable</a:t>
            </a:r>
            <a:r>
              <a:rPr lang="en" dirty="0"/>
              <a:t> is an explicit queue that threads can put themselves on when some state of execution is not as desired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Rather than </a:t>
            </a:r>
            <a:r>
              <a:rPr lang="en" b="1" dirty="0">
                <a:solidFill>
                  <a:srgbClr val="5F1709"/>
                </a:solidFill>
              </a:rPr>
              <a:t>spin-waiting</a:t>
            </a:r>
            <a:r>
              <a:rPr lang="en" dirty="0"/>
              <a:t> on a condition, a thread can put itself to sleep by </a:t>
            </a:r>
            <a:r>
              <a:rPr lang="en" b="1" dirty="0">
                <a:solidFill>
                  <a:srgbClr val="002B5B"/>
                </a:solidFill>
              </a:rPr>
              <a:t>waiting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When another thread updates the condition, it can </a:t>
            </a:r>
            <a:r>
              <a:rPr lang="en" b="1" dirty="0">
                <a:solidFill>
                  <a:srgbClr val="DCB439"/>
                </a:solidFill>
              </a:rPr>
              <a:t>signal</a:t>
            </a:r>
            <a:r>
              <a:rPr lang="en" dirty="0"/>
              <a:t> another thread to </a:t>
            </a:r>
            <a:r>
              <a:rPr lang="en" b="1" dirty="0">
                <a:solidFill>
                  <a:srgbClr val="465510"/>
                </a:solidFill>
              </a:rPr>
              <a:t>wake-up</a:t>
            </a:r>
            <a:endParaRPr b="1" dirty="0">
              <a:solidFill>
                <a:srgbClr val="46551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F615-DE9A-084E-9073-5FCE10BB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002B5B"/>
                </a:solidFill>
              </a:rPr>
              <a:t>Condition Variable: </a:t>
            </a:r>
            <a:r>
              <a:rPr lang="en" dirty="0">
                <a:solidFill>
                  <a:srgbClr val="DCB439"/>
                </a:solidFill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3726-3FB8-DD48-93D1-C38518A1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999623"/>
                </a:solidFill>
              </a:rPr>
              <a:t>condition variable</a:t>
            </a:r>
            <a:r>
              <a:rPr lang="en-US" dirty="0"/>
              <a:t> is an explicit queue that threads can put themselves on when some state of execution is not as desired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" dirty="0"/>
              <a:t>Rather than </a:t>
            </a:r>
            <a:r>
              <a:rPr lang="en" b="1" dirty="0">
                <a:solidFill>
                  <a:srgbClr val="5F1709"/>
                </a:solidFill>
              </a:rPr>
              <a:t>spin-waiting</a:t>
            </a:r>
            <a:r>
              <a:rPr lang="en" dirty="0"/>
              <a:t> on a condition, </a:t>
            </a:r>
            <a:r>
              <a:rPr lang="en-US" dirty="0"/>
              <a:t>a thread can put itself to sleep by </a:t>
            </a:r>
            <a:r>
              <a:rPr lang="en-US" b="1" dirty="0">
                <a:solidFill>
                  <a:srgbClr val="002B5B"/>
                </a:solidFill>
              </a:rPr>
              <a:t>waiting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When another thread updates the condition, it can </a:t>
            </a:r>
            <a:r>
              <a:rPr lang="en-US" b="1" dirty="0">
                <a:solidFill>
                  <a:srgbClr val="DCB439"/>
                </a:solidFill>
              </a:rPr>
              <a:t>signal</a:t>
            </a:r>
            <a:r>
              <a:rPr lang="en-US" dirty="0"/>
              <a:t> another thread to </a:t>
            </a:r>
            <a:r>
              <a:rPr lang="en-US" b="1" dirty="0">
                <a:solidFill>
                  <a:srgbClr val="465510"/>
                </a:solidFill>
              </a:rPr>
              <a:t>wake-up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6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467C-F846-460D-A126-E9BAB48B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 variables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B70D-B4C3-42AD-8F10-20CB8FA3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592" y="1720366"/>
            <a:ext cx="5368816" cy="1257053"/>
          </a:xfrm>
          <a:solidFill>
            <a:schemeClr val="bg1">
              <a:lumMod val="8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latin typeface="Consolas" panose="020B0609020204030204" pitchFamily="49" charset="0"/>
              </a:rPr>
              <a:t>pthread_cond_t</a:t>
            </a:r>
            <a:r>
              <a:rPr lang="en-US" sz="2400">
                <a:latin typeface="Consolas" panose="020B0609020204030204" pitchFamily="49" charset="0"/>
              </a:rPr>
              <a:t> c;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 err="1">
                <a:latin typeface="Consolas" panose="020B0609020204030204" pitchFamily="49" charset="0"/>
              </a:rPr>
              <a:t>pthread_cond_init</a:t>
            </a:r>
            <a:r>
              <a:rPr lang="en-US" sz="2400">
                <a:latin typeface="Consolas" panose="020B0609020204030204" pitchFamily="49" charset="0"/>
              </a:rPr>
              <a:t>(&amp;c, 0);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FEAC2-F1D5-489B-8A9A-129DC3EADFE6}"/>
              </a:ext>
            </a:extLst>
          </p:cNvPr>
          <p:cNvSpPr txBox="1">
            <a:spLocks/>
          </p:cNvSpPr>
          <p:nvPr/>
        </p:nvSpPr>
        <p:spPr>
          <a:xfrm>
            <a:off x="4987608" y="4966394"/>
            <a:ext cx="6839362" cy="125705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466725" indent="-4667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q"/>
              <a:tabLst/>
              <a:defRPr sz="32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err="1">
                <a:latin typeface="Consolas" panose="020B0609020204030204" pitchFamily="49" charset="0"/>
              </a:rPr>
              <a:t>pthread_cond_wait</a:t>
            </a:r>
            <a:r>
              <a:rPr lang="en-US" sz="2400">
                <a:latin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</a:rPr>
              <a:t>pthread_cond_t</a:t>
            </a:r>
            <a:r>
              <a:rPr lang="en-US" sz="2400">
                <a:latin typeface="Consolas" panose="020B0609020204030204" pitchFamily="49" charset="0"/>
              </a:rPr>
              <a:t> *c, 			       </a:t>
            </a:r>
            <a:r>
              <a:rPr lang="en-US" sz="2400" err="1">
                <a:latin typeface="Consolas" panose="020B0609020204030204" pitchFamily="49" charset="0"/>
              </a:rPr>
              <a:t>pthread_mutex_t</a:t>
            </a:r>
            <a:r>
              <a:rPr lang="en-US" sz="2400">
                <a:latin typeface="Consolas" panose="020B0609020204030204" pitchFamily="49" charset="0"/>
              </a:rPr>
              <a:t> *m);</a:t>
            </a:r>
          </a:p>
          <a:p>
            <a:pPr marL="0" indent="0">
              <a:buFont typeface="Wingdings" pitchFamily="2" charset="2"/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736542-793D-4A64-BF23-961BA38D5953}"/>
              </a:ext>
            </a:extLst>
          </p:cNvPr>
          <p:cNvSpPr txBox="1">
            <a:spLocks/>
          </p:cNvSpPr>
          <p:nvPr/>
        </p:nvSpPr>
        <p:spPr>
          <a:xfrm>
            <a:off x="179251" y="4171543"/>
            <a:ext cx="6577453" cy="5263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466725" indent="-4667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q"/>
              <a:tabLst/>
              <a:defRPr sz="32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err="1">
                <a:latin typeface="Consolas" panose="020B0609020204030204" pitchFamily="49" charset="0"/>
              </a:rPr>
              <a:t>pthread_cond_signal</a:t>
            </a:r>
            <a:r>
              <a:rPr lang="en-US" sz="2400">
                <a:latin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</a:rPr>
              <a:t>pthread_cond_t</a:t>
            </a:r>
            <a:r>
              <a:rPr lang="en-US" sz="2400">
                <a:latin typeface="Consolas" panose="020B0609020204030204" pitchFamily="49" charset="0"/>
              </a:rPr>
              <a:t> *c)</a:t>
            </a:r>
          </a:p>
          <a:p>
            <a:pPr marL="0" indent="0">
              <a:buFont typeface="Wingdings" pitchFamily="2" charset="2"/>
              <a:buNone/>
            </a:pP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CC1A8A-8BBC-4053-869C-5DC9B06F4D15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467978" y="2977419"/>
            <a:ext cx="2628022" cy="11941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DE8265-F008-4B65-A87F-0BA5EB8E95A2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096000" y="2977419"/>
            <a:ext cx="2311289" cy="19889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13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A8D4-D86A-104D-8B93-19662594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Variables API (continue)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7AEA3-9C37-B64D-86B3-3AD4F7BF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thing you might notice about the wait() call is that it also takes a mutex as a parameter; it assumes that this mutex is locked when wait() is called. The responsibility of wait() is to release the lock and put the calling thread to sleep (atomically); when the thread wakes up (after some other thread has signaled it), it must re-acquire the lock before returning to the caller.</a:t>
            </a:r>
          </a:p>
        </p:txBody>
      </p:sp>
    </p:spTree>
    <p:extLst>
      <p:ext uri="{BB962C8B-B14F-4D97-AF65-F5344CB8AC3E}">
        <p14:creationId xmlns:p14="http://schemas.microsoft.com/office/powerpoint/2010/main" val="1435073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F8BD-13B2-174D-9291-DB08C24D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parent-child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3103-823B-2D40-AE56-91652421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16617-E74B-C14D-A458-476FDAEC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48" y="2282825"/>
            <a:ext cx="8445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9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E562-0C35-0745-B9E2-CB6C661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Implement two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E7C3-EBE6-884F-ABDA-3BA78676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EBE6-398E-6D4C-AE2C-772B5C3A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6195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44D85-7336-E24C-A99C-9EEAD775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0650"/>
            <a:ext cx="6007100" cy="212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5EBC28-DBD2-904C-831D-061C5BF5DA49}"/>
                  </a:ext>
                </a:extLst>
              </p14:cNvPr>
              <p14:cNvContentPartPr/>
              <p14:nvPr/>
            </p14:nvContentPartPr>
            <p14:xfrm>
              <a:off x="1386463" y="2322720"/>
              <a:ext cx="1538640" cy="406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5EBC28-DBD2-904C-831D-061C5BF5DA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7463" y="2314080"/>
                <a:ext cx="15562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96CF71-1AB9-0742-ACDD-2824B3158475}"/>
                  </a:ext>
                </a:extLst>
              </p14:cNvPr>
              <p14:cNvContentPartPr/>
              <p14:nvPr/>
            </p14:nvContentPartPr>
            <p14:xfrm>
              <a:off x="1256503" y="4946400"/>
              <a:ext cx="1760400" cy="308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96CF71-1AB9-0742-ACDD-2824B31584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503" y="4937760"/>
                <a:ext cx="177804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0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85E8-62A3-4FE2-94F0-D39F12C8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No Lock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10EDA2-52DF-41FC-AFDA-EA8EDE82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9B557-5878-4E7C-8320-E174FC18D358}"/>
              </a:ext>
            </a:extLst>
          </p:cNvPr>
          <p:cNvSpPr txBox="1"/>
          <p:nvPr/>
        </p:nvSpPr>
        <p:spPr>
          <a:xfrm>
            <a:off x="6811455" y="3280315"/>
            <a:ext cx="432118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thread_exit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done = 1;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pthread_cond_signal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BD93-E151-4603-A31F-87BDEB3E72D0}"/>
              </a:ext>
            </a:extLst>
          </p:cNvPr>
          <p:cNvSpPr txBox="1"/>
          <p:nvPr/>
        </p:nvSpPr>
        <p:spPr>
          <a:xfrm>
            <a:off x="648699" y="3280315"/>
            <a:ext cx="4876801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thread_join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(done == 0)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pthread_cond_wait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4705F-48B6-8E40-9AA8-F8E691B280EC}"/>
              </a:ext>
            </a:extLst>
          </p:cNvPr>
          <p:cNvSpPr txBox="1"/>
          <p:nvPr/>
        </p:nvSpPr>
        <p:spPr>
          <a:xfrm>
            <a:off x="5097874" y="5719890"/>
            <a:ext cx="199625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b="1" dirty="0" err="1"/>
              <a:t>Borken</a:t>
            </a:r>
            <a:r>
              <a:rPr lang="en-US" sz="3600" b="1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0874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702B-6D1C-4305-99E8-18C2EAC9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No State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8B56-30C0-4AFD-B22F-53C78F8C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E33F1-B2BD-44CD-9913-100BA1A04DA6}"/>
              </a:ext>
            </a:extLst>
          </p:cNvPr>
          <p:cNvSpPr txBox="1"/>
          <p:nvPr/>
        </p:nvSpPr>
        <p:spPr>
          <a:xfrm>
            <a:off x="648699" y="3280315"/>
            <a:ext cx="487680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thread_join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pthread_cond_wait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(&amp;c, 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FEB50-B576-47E3-B34E-430FB6BEC8E4}"/>
              </a:ext>
            </a:extLst>
          </p:cNvPr>
          <p:cNvSpPr txBox="1"/>
          <p:nvPr/>
        </p:nvSpPr>
        <p:spPr>
          <a:xfrm>
            <a:off x="6626976" y="3280315"/>
            <a:ext cx="487680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thread_exit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pthread_cond_signal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E0E0-91BE-402D-A017-0663FED1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BA2A-FD20-4F8A-ABD1-C49060C3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68870-EA2F-4D60-A768-9770A2DA250E}"/>
              </a:ext>
            </a:extLst>
          </p:cNvPr>
          <p:cNvSpPr txBox="1"/>
          <p:nvPr/>
        </p:nvSpPr>
        <p:spPr>
          <a:xfrm>
            <a:off x="648699" y="3280315"/>
            <a:ext cx="512242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thread_join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(!done)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pthread_cond_wait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(&amp;c, &amp;m);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361FE-BACF-48B0-ADD4-F6DD167D6483}"/>
              </a:ext>
            </a:extLst>
          </p:cNvPr>
          <p:cNvSpPr txBox="1"/>
          <p:nvPr/>
        </p:nvSpPr>
        <p:spPr>
          <a:xfrm>
            <a:off x="6626976" y="3280315"/>
            <a:ext cx="4876801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thread_exit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done = 1;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pthread_cond_signal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38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EE40-C2BD-F248-8DBE-AB6343F8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002B5B"/>
                </a:solidFill>
              </a:rPr>
              <a:t>Condition Variable: </a:t>
            </a:r>
            <a:r>
              <a:rPr lang="en" dirty="0">
                <a:solidFill>
                  <a:srgbClr val="DCB439"/>
                </a:solidFill>
              </a:rPr>
              <a:t>Tips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F228-B066-544C-8057-D015EF5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</a:rPr>
              <a:t>We need to use </a:t>
            </a:r>
            <a:r>
              <a:rPr lang="en-US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while loops</a:t>
            </a:r>
            <a:r>
              <a:rPr lang="en-US" dirty="0">
                <a:solidFill>
                  <a:srgbClr val="000000"/>
                </a:solidFill>
              </a:rPr>
              <a:t> around our conditions to deal with </a:t>
            </a:r>
            <a:r>
              <a:rPr lang="en-US" b="1" dirty="0">
                <a:solidFill>
                  <a:srgbClr val="5F1709"/>
                </a:solidFill>
              </a:rPr>
              <a:t>spurious wake-ups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Clr>
                <a:srgbClr val="C00000"/>
              </a:buClr>
            </a:pPr>
            <a:r>
              <a:rPr lang="en-US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pthread_cond_signal</a:t>
            </a:r>
            <a:r>
              <a:rPr lang="en-US" dirty="0">
                <a:solidFill>
                  <a:srgbClr val="000000"/>
                </a:solidFill>
              </a:rPr>
              <a:t> wakes up (at least) 1 thread, while</a:t>
            </a:r>
            <a:r>
              <a:rPr lang="en-US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pthread_cond_broadcast</a:t>
            </a:r>
            <a:r>
              <a:rPr lang="en-US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wakes all threads (should be avoided)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</a:rPr>
              <a:t>Always hold the </a:t>
            </a:r>
            <a:r>
              <a:rPr lang="en-US" b="1" dirty="0">
                <a:solidFill>
                  <a:srgbClr val="5F1709"/>
                </a:solidFill>
              </a:rPr>
              <a:t>lock</a:t>
            </a:r>
            <a:r>
              <a:rPr lang="en-US" dirty="0">
                <a:solidFill>
                  <a:srgbClr val="000000"/>
                </a:solidFill>
              </a:rPr>
              <a:t> when </a:t>
            </a:r>
            <a:r>
              <a:rPr lang="en-US" b="1" dirty="0">
                <a:solidFill>
                  <a:srgbClr val="DCB439"/>
                </a:solidFill>
              </a:rPr>
              <a:t>signaling</a:t>
            </a:r>
            <a:r>
              <a:rPr lang="en-US" dirty="0">
                <a:solidFill>
                  <a:srgbClr val="000000"/>
                </a:solidFill>
              </a:rPr>
              <a:t> or </a:t>
            </a:r>
            <a:r>
              <a:rPr lang="en-US" b="1" dirty="0">
                <a:solidFill>
                  <a:srgbClr val="002B5B"/>
                </a:solidFill>
              </a:rPr>
              <a:t>waiting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3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40A2-8C31-4E45-8F41-524B018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3310-BB77-B44C-8C95-12392C2C3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Concepts of Concurrency Issues</a:t>
            </a:r>
          </a:p>
          <a:p>
            <a:r>
              <a:rPr lang="en-US" dirty="0"/>
              <a:t>A primer on Mutex</a:t>
            </a:r>
          </a:p>
          <a:p>
            <a:r>
              <a:rPr lang="en-US" dirty="0"/>
              <a:t>Intro to Condition Variables</a:t>
            </a:r>
          </a:p>
        </p:txBody>
      </p:sp>
    </p:spTree>
    <p:extLst>
      <p:ext uri="{BB962C8B-B14F-4D97-AF65-F5344CB8AC3E}">
        <p14:creationId xmlns:p14="http://schemas.microsoft.com/office/powerpoint/2010/main" val="443681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2ACF-6C99-CB43-9F9D-31912910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63E2-2FDA-C645-BFEE-C7E92D15E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three threads </a:t>
            </a:r>
            <a:r>
              <a:rPr lang="en-US" dirty="0"/>
              <a:t>print A B C in order.</a:t>
            </a:r>
          </a:p>
        </p:txBody>
      </p:sp>
    </p:spTree>
    <p:extLst>
      <p:ext uri="{BB962C8B-B14F-4D97-AF65-F5344CB8AC3E}">
        <p14:creationId xmlns:p14="http://schemas.microsoft.com/office/powerpoint/2010/main" val="241940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1F20-0FF9-E24F-9023-A9935059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4B88-1C23-314B-AE44-43FDF555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critical section </a:t>
            </a:r>
            <a:r>
              <a:rPr lang="en-US" dirty="0"/>
              <a:t>is </a:t>
            </a:r>
            <a:r>
              <a:rPr lang="en-US" b="1" dirty="0"/>
              <a:t>a code segment where the shared variables can be accessed</a:t>
            </a:r>
            <a:r>
              <a:rPr lang="en-US" dirty="0"/>
              <a:t>. An atomic action is required in a critical section i.e. only one process can execute in its critical section at a time.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Mutual exclusion </a:t>
            </a:r>
            <a:r>
              <a:rPr lang="en-US" dirty="0"/>
              <a:t>describes the property enabled by a critical section that if one thread is executing within the critical section, the others will be prevented from doing so.</a:t>
            </a:r>
          </a:p>
          <a:p>
            <a:r>
              <a:rPr lang="en-US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race condition </a:t>
            </a:r>
            <a:r>
              <a:rPr lang="en-US" dirty="0"/>
              <a:t>(or data race) arises if multiple threads of execution enter the critical section at roughly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36718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56B8-C419-4EFF-A51F-5767CC76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Mutex: Binary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F9EAC-0D25-415B-AF49-6116B05F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825625"/>
            <a:ext cx="11310729" cy="4667250"/>
          </a:xfrm>
        </p:spPr>
        <p:txBody>
          <a:bodyPr>
            <a:normAutofit/>
          </a:bodyPr>
          <a:lstStyle/>
          <a:p>
            <a:r>
              <a:rPr lang="en-US"/>
              <a:t>A mutex is a </a:t>
            </a:r>
            <a:r>
              <a:rPr lang="en-US" b="1">
                <a:solidFill>
                  <a:srgbClr val="7030A0"/>
                </a:solidFill>
              </a:rPr>
              <a:t>binary lock </a:t>
            </a:r>
            <a:r>
              <a:rPr lang="en-US"/>
              <a:t>(or a binary semaphore)</a:t>
            </a:r>
          </a:p>
          <a:p>
            <a:r>
              <a:rPr lang="en-US"/>
              <a:t>You either have the lock, or you must wait for it</a:t>
            </a:r>
          </a:p>
          <a:p>
            <a:r>
              <a:rPr lang="en-US"/>
              <a:t>Ensures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mutual exclusion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CDC5-2CC0-4FCA-8D2E-9449765E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64" y="4054475"/>
            <a:ext cx="24384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A6791-968F-4922-8782-8ABE9C597B7E}"/>
              </a:ext>
            </a:extLst>
          </p:cNvPr>
          <p:cNvSpPr txBox="1"/>
          <p:nvPr/>
        </p:nvSpPr>
        <p:spPr>
          <a:xfrm>
            <a:off x="447936" y="4137347"/>
            <a:ext cx="8695013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err="1">
                <a:solidFill>
                  <a:srgbClr val="0070C0"/>
                </a:solidFill>
                <a:latin typeface="Consolas" panose="020B0609020204030204" pitchFamily="49" charset="0"/>
              </a:rPr>
              <a:t>pthread_mutex_t</a:t>
            </a:r>
            <a:r>
              <a:rPr lang="en-US" sz="320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latin typeface="Consolas" panose="020B0609020204030204" pitchFamily="49" charset="0"/>
              </a:rPr>
              <a:t>lock;</a:t>
            </a:r>
          </a:p>
          <a:p>
            <a:pPr marL="0" indent="0">
              <a:buNone/>
            </a:pPr>
            <a:r>
              <a:rPr lang="en-US" sz="3200" err="1">
                <a:solidFill>
                  <a:srgbClr val="0070C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3200">
                <a:latin typeface="Consolas" panose="020B0609020204030204" pitchFamily="49" charset="0"/>
              </a:rPr>
              <a:t>(&amp;lock, NULL);</a:t>
            </a:r>
          </a:p>
          <a:p>
            <a:pPr marL="0" indent="0">
              <a:buNone/>
            </a:pPr>
            <a:r>
              <a:rPr lang="en-US" sz="320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3200">
                <a:latin typeface="Consolas" panose="020B0609020204030204" pitchFamily="49" charset="0"/>
              </a:rPr>
              <a:t>(&amp;lock);</a:t>
            </a:r>
          </a:p>
          <a:p>
            <a:pPr marL="0" indent="0">
              <a:buNone/>
            </a:pPr>
            <a:r>
              <a:rPr lang="en-US" sz="3200" err="1">
                <a:solidFill>
                  <a:srgbClr val="0070C0"/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3200">
                <a:latin typeface="Consolas" panose="020B0609020204030204" pitchFamily="49" charset="0"/>
              </a:rPr>
              <a:t>(&amp;lock);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6F1E-0190-44A7-BFC2-B2404930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implement a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DF5A9-202E-44C4-9B58-9017642F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support from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hardware</a:t>
            </a:r>
            <a:r>
              <a:rPr lang="en-US" dirty="0"/>
              <a:t>!</a:t>
            </a:r>
          </a:p>
          <a:p>
            <a:r>
              <a:rPr lang="en-US" dirty="0"/>
              <a:t>Hardware provides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TestAndSet</a:t>
            </a:r>
            <a:r>
              <a:rPr lang="en-US" dirty="0"/>
              <a:t> instruction</a:t>
            </a:r>
          </a:p>
          <a:p>
            <a:r>
              <a:rPr lang="en-US" dirty="0"/>
              <a:t>Maintain a </a:t>
            </a:r>
            <a:r>
              <a:rPr lang="en-US" b="1" dirty="0">
                <a:solidFill>
                  <a:srgbClr val="7030A0"/>
                </a:solidFill>
              </a:rPr>
              <a:t>queue</a:t>
            </a:r>
            <a:r>
              <a:rPr lang="en-US" dirty="0"/>
              <a:t> of waiting threads to wake up in FIFO 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D58B0-DA4C-7841-AAE5-25C7792756B4}"/>
              </a:ext>
            </a:extLst>
          </p:cNvPr>
          <p:cNvSpPr txBox="1"/>
          <p:nvPr/>
        </p:nvSpPr>
        <p:spPr>
          <a:xfrm>
            <a:off x="2842592" y="4114801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reading about lock/mutex implementation: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pages.cs.wisc.edu</a:t>
            </a:r>
            <a:r>
              <a:rPr lang="en-US" dirty="0">
                <a:hlinkClick r:id="rId2"/>
              </a:rPr>
              <a:t>/~</a:t>
            </a:r>
            <a:r>
              <a:rPr lang="en-US" dirty="0" err="1">
                <a:hlinkClick r:id="rId2"/>
              </a:rPr>
              <a:t>remzi</a:t>
            </a:r>
            <a:r>
              <a:rPr lang="en-US" dirty="0">
                <a:hlinkClick r:id="rId2"/>
              </a:rPr>
              <a:t>/OSTEP/threads-</a:t>
            </a:r>
            <a:r>
              <a:rPr lang="en-US" dirty="0" err="1">
                <a:hlinkClick r:id="rId2"/>
              </a:rPr>
              <a:t>locks.pdf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6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8592-79F2-384A-BFE4-ACF8DC2C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1970-EB0C-0541-A658-889C18880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mutex to resolve the race condition in </a:t>
            </a:r>
            <a:r>
              <a:rPr lang="en-US" dirty="0" err="1"/>
              <a:t>thread_count.c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0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078E-5CAB-754F-B076-304424D4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1EB5-B85C-9B4D-9B13-FFE90EEB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There are many cases where a thread wishes to check </a:t>
            </a:r>
            <a:r>
              <a:rPr lang="en-US" b="1" dirty="0">
                <a:solidFill>
                  <a:srgbClr val="FF0000"/>
                </a:solidFill>
              </a:rPr>
              <a:t>whether a condition is true</a:t>
            </a:r>
            <a:r>
              <a:rPr lang="en-US" dirty="0"/>
              <a:t> before continuing its execution.</a:t>
            </a:r>
          </a:p>
          <a:p>
            <a:r>
              <a:rPr lang="en-US" dirty="0"/>
              <a:t>For example, a parent thread might wish to check whether a child thread has completed before continuing (this is often called 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dirty="0"/>
              <a:t>); how should such a wait be implemented?</a:t>
            </a:r>
          </a:p>
        </p:txBody>
      </p:sp>
    </p:spTree>
    <p:extLst>
      <p:ext uri="{BB962C8B-B14F-4D97-AF65-F5344CB8AC3E}">
        <p14:creationId xmlns:p14="http://schemas.microsoft.com/office/powerpoint/2010/main" val="162787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8441-FB76-CD48-A3D6-B66E0BB3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Motivation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CD058-4E20-6447-AB87-5251B1A9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8C940-DECC-FB49-80AB-F21BCCEC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48" y="2282825"/>
            <a:ext cx="8445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E36-82A1-264F-9FA2-E55700C4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non-CV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79C72-2DDA-F84D-857E-F3208A40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9379-45FA-BA41-AB96-688AA90F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9" y="1825625"/>
            <a:ext cx="8470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0941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</TotalTime>
  <Words>922</Words>
  <Application>Microsoft Macintosh PowerPoint</Application>
  <PresentationFormat>Widescreen</PresentationFormat>
  <Paragraphs>103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Lucida Sans</vt:lpstr>
      <vt:lpstr>Wingdings</vt:lpstr>
      <vt:lpstr>rose_themed</vt:lpstr>
      <vt:lpstr>CSSE332 Operating System</vt:lpstr>
      <vt:lpstr>Outline</vt:lpstr>
      <vt:lpstr>Concurrency Terms</vt:lpstr>
      <vt:lpstr>Mutex: Binary lock</vt:lpstr>
      <vt:lpstr>How to implement a mutex</vt:lpstr>
      <vt:lpstr>Activity</vt:lpstr>
      <vt:lpstr>Intro to Condition Variables</vt:lpstr>
      <vt:lpstr>CV Motivation Example</vt:lpstr>
      <vt:lpstr>A non-CV solution</vt:lpstr>
      <vt:lpstr>Condition Variable: Overview</vt:lpstr>
      <vt:lpstr>Condition Variable: Overview</vt:lpstr>
      <vt:lpstr>Condition variables API</vt:lpstr>
      <vt:lpstr>Condition Variables API (continue)</vt:lpstr>
      <vt:lpstr>Back to the parent-child problem </vt:lpstr>
      <vt:lpstr>Implement two functions</vt:lpstr>
      <vt:lpstr>Solution 1: No Lock</vt:lpstr>
      <vt:lpstr>Solution 2: No State Variable</vt:lpstr>
      <vt:lpstr>Best solution</vt:lpstr>
      <vt:lpstr>Condition Variable: Tips</vt:lpstr>
      <vt:lpstr>Activity: ABC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CSSE332 Operating System</dc:title>
  <dc:creator>Song, Lixing</dc:creator>
  <cp:lastModifiedBy>Song, Lixing</cp:lastModifiedBy>
  <cp:revision>10</cp:revision>
  <dcterms:created xsi:type="dcterms:W3CDTF">2022-01-11T22:56:52Z</dcterms:created>
  <dcterms:modified xsi:type="dcterms:W3CDTF">2022-01-12T17:55:48Z</dcterms:modified>
</cp:coreProperties>
</file>